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1" r:id="rId3"/>
    <p:sldId id="263" r:id="rId4"/>
    <p:sldId id="264" r:id="rId5"/>
    <p:sldId id="265" r:id="rId6"/>
    <p:sldId id="266" r:id="rId7"/>
    <p:sldId id="268" r:id="rId8"/>
    <p:sldId id="271" r:id="rId9"/>
    <p:sldId id="272" r:id="rId10"/>
    <p:sldId id="267" r:id="rId11"/>
    <p:sldId id="269" r:id="rId12"/>
    <p:sldId id="270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89" autoAdjust="0"/>
  </p:normalViewPr>
  <p:slideViewPr>
    <p:cSldViewPr>
      <p:cViewPr varScale="1">
        <p:scale>
          <a:sx n="74" d="100"/>
          <a:sy n="74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56AD6-2933-4183-9386-147C0BA77EE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5BF30-3D7C-43B1-ADA1-48313B9673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03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5BF30-3D7C-43B1-ADA1-48313B96731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007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950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708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859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46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323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369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4921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150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552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031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485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01FD1-BDED-463E-B0D4-9CEE6282091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5DC88-B943-40C2-8501-78AC43251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35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static-content.springer.com/esm/art:10.1038/s41467-018-06957-w/MediaObjects/41467_2018_6957_MOESM1_ESM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1470025"/>
          </a:xfrm>
        </p:spPr>
        <p:txBody>
          <a:bodyPr>
            <a:noAutofit/>
          </a:bodyPr>
          <a:lstStyle/>
          <a:p>
            <a:r>
              <a:rPr lang="en-GB" sz="2800" b="1" i="1" dirty="0" err="1" smtClean="0">
                <a:effectLst/>
              </a:rPr>
              <a:t>IUCr’s</a:t>
            </a:r>
            <a:r>
              <a:rPr lang="en-GB" sz="2800" b="1" i="1" dirty="0" smtClean="0">
                <a:effectLst/>
              </a:rPr>
              <a:t> Committee on Data Workshop </a:t>
            </a:r>
            <a:br>
              <a:rPr lang="en-GB" sz="2800" b="1" i="1" dirty="0" smtClean="0">
                <a:effectLst/>
              </a:rPr>
            </a:br>
            <a:r>
              <a:rPr lang="en-GB" sz="2800" b="1" i="1" dirty="0" smtClean="0">
                <a:effectLst/>
              </a:rPr>
              <a:t>Data Science Skills in Publishing</a:t>
            </a:r>
            <a:br>
              <a:rPr lang="en-GB" sz="2800" b="1" i="1" dirty="0" smtClean="0">
                <a:effectLst/>
              </a:rPr>
            </a:br>
            <a:r>
              <a:rPr lang="en-GB" sz="2800" b="1" i="1" dirty="0" smtClean="0">
                <a:effectLst/>
              </a:rPr>
              <a:t/>
            </a:r>
            <a:br>
              <a:rPr lang="en-GB" sz="2800" b="1" i="1" dirty="0" smtClean="0">
                <a:effectLst/>
              </a:rPr>
            </a:br>
            <a:r>
              <a:rPr lang="en-GB" sz="2400" b="1" i="1" dirty="0" smtClean="0">
                <a:effectLst/>
              </a:rPr>
              <a:t>“</a:t>
            </a:r>
            <a:r>
              <a:rPr lang="en-GB" sz="2400" i="1" dirty="0" smtClean="0"/>
              <a:t>Overview of the new opportunities in and a harmonisation of peer review of </a:t>
            </a:r>
            <a:br>
              <a:rPr lang="en-GB" sz="2400" i="1" dirty="0" smtClean="0"/>
            </a:br>
            <a:r>
              <a:rPr lang="en-GB" sz="2400" i="1" dirty="0" smtClean="0"/>
              <a:t>‘data with validation report with article narrative’ practices</a:t>
            </a:r>
            <a:r>
              <a:rPr lang="en-GB" sz="2400" b="1" i="1" dirty="0" smtClean="0">
                <a:effectLst/>
              </a:rPr>
              <a:t>”</a:t>
            </a: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GB" i="1" dirty="0" smtClean="0">
                <a:effectLst/>
              </a:rPr>
              <a:t>John R </a:t>
            </a:r>
            <a:r>
              <a:rPr lang="en-GB" i="1" dirty="0" err="1" smtClean="0">
                <a:effectLst/>
              </a:rPr>
              <a:t>Helliwell</a:t>
            </a:r>
            <a:r>
              <a:rPr lang="en-GB" i="1" dirty="0" smtClean="0">
                <a:effectLst/>
              </a:rPr>
              <a:t> </a:t>
            </a:r>
          </a:p>
          <a:p>
            <a:r>
              <a:rPr lang="en-GB" i="1" dirty="0" smtClean="0">
                <a:effectLst/>
              </a:rPr>
              <a:t>University of Manchester, UK</a:t>
            </a:r>
          </a:p>
          <a:p>
            <a:r>
              <a:rPr lang="en-GB" i="1" dirty="0" smtClean="0">
                <a:effectLst/>
              </a:rPr>
              <a:t>18th August 2019 </a:t>
            </a:r>
            <a:br>
              <a:rPr lang="en-GB" i="1" dirty="0" smtClean="0">
                <a:effectLst/>
              </a:rPr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pic>
        <p:nvPicPr>
          <p:cNvPr id="1028" name="Picture 4" descr="https://www.ecm2019.org/typo3temp/pics/86e84154d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7" t="-965"/>
          <a:stretch/>
        </p:blipFill>
        <p:spPr bwMode="auto">
          <a:xfrm>
            <a:off x="4627273" y="116632"/>
            <a:ext cx="4409223" cy="104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23369" r="52430" b="55282"/>
          <a:stretch/>
        </p:blipFill>
        <p:spPr bwMode="auto">
          <a:xfrm>
            <a:off x="35495" y="116632"/>
            <a:ext cx="4824537" cy="104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041" r="808" b="80387"/>
          <a:stretch/>
        </p:blipFill>
        <p:spPr bwMode="auto">
          <a:xfrm>
            <a:off x="179595" y="5805264"/>
            <a:ext cx="5950750" cy="73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6" t="87545" r="28014" b="2821"/>
          <a:stretch/>
        </p:blipFill>
        <p:spPr bwMode="auto">
          <a:xfrm>
            <a:off x="6374452" y="5734856"/>
            <a:ext cx="2662044" cy="52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Do all publishers cooperate?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Those that do:- </a:t>
            </a:r>
          </a:p>
          <a:p>
            <a:pPr lvl="1"/>
            <a:r>
              <a:rPr lang="en-GB" dirty="0" err="1" smtClean="0"/>
              <a:t>IUCr</a:t>
            </a:r>
            <a:r>
              <a:rPr lang="en-GB" smtClean="0"/>
              <a:t> Journals, </a:t>
            </a:r>
            <a:r>
              <a:rPr lang="en-GB" dirty="0" smtClean="0"/>
              <a:t>RSC, ACS, Nature </a:t>
            </a:r>
            <a:r>
              <a:rPr lang="en-GB" dirty="0" err="1" smtClean="0"/>
              <a:t>Comms</a:t>
            </a:r>
            <a:r>
              <a:rPr lang="en-GB" dirty="0" smtClean="0"/>
              <a:t>, Science Advances</a:t>
            </a:r>
          </a:p>
          <a:p>
            <a:pPr lvl="1"/>
            <a:endParaRPr lang="en-GB" dirty="0"/>
          </a:p>
          <a:p>
            <a:pPr lvl="3"/>
            <a:r>
              <a:rPr lang="en-GB" sz="3200" dirty="0" smtClean="0"/>
              <a:t>Those that do not:- </a:t>
            </a:r>
          </a:p>
          <a:p>
            <a:pPr lvl="4"/>
            <a:r>
              <a:rPr lang="en-GB" sz="3200" dirty="0" smtClean="0"/>
              <a:t>Elsevier (three times); MDPI Crystals</a:t>
            </a:r>
          </a:p>
        </p:txBody>
      </p:sp>
    </p:spTree>
    <p:extLst>
      <p:ext uri="{BB962C8B-B14F-4D97-AF65-F5344CB8AC3E}">
        <p14:creationId xmlns:p14="http://schemas.microsoft.com/office/powerpoint/2010/main" val="36078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Is there a future for open data for referees? </a:t>
            </a:r>
            <a:r>
              <a:rPr lang="en-GB" dirty="0" err="1" smtClean="0"/>
              <a:t>ie</a:t>
            </a:r>
            <a:r>
              <a:rPr lang="en-GB" dirty="0" smtClean="0"/>
              <a:t> is it sustainable?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Ok, I am (semi) retired and so I can spend a day on a refereeing task, and I find it very satisfying to do this thorough set of checks</a:t>
            </a:r>
          </a:p>
          <a:p>
            <a:pPr lvl="1"/>
            <a:r>
              <a:rPr lang="en-GB" dirty="0" smtClean="0"/>
              <a:t>But it is true I haven’t been asked to referee a ribosome crystal structure </a:t>
            </a:r>
            <a:r>
              <a:rPr lang="en-GB" dirty="0" err="1" smtClean="0"/>
              <a:t>ie</a:t>
            </a:r>
            <a:r>
              <a:rPr lang="en-GB" dirty="0" smtClean="0"/>
              <a:t> something that is very large in the scope of the task</a:t>
            </a:r>
          </a:p>
          <a:p>
            <a:pPr lvl="1"/>
            <a:r>
              <a:rPr lang="en-GB" dirty="0" smtClean="0"/>
              <a:t>I have however refereed a submission for </a:t>
            </a:r>
            <a:r>
              <a:rPr lang="en-GB" dirty="0" err="1" smtClean="0"/>
              <a:t>IUCrJ</a:t>
            </a:r>
            <a:r>
              <a:rPr lang="en-GB" dirty="0" smtClean="0"/>
              <a:t> with five underpinning crystal structures, three in the PDB already and two new ones. All five needed revisions to the PDB data files</a:t>
            </a:r>
          </a:p>
          <a:p>
            <a:pPr lvl="1"/>
            <a:endParaRPr lang="en-GB" dirty="0"/>
          </a:p>
          <a:p>
            <a:pPr lvl="1"/>
            <a:r>
              <a:rPr lang="en-GB" dirty="0" smtClean="0"/>
              <a:t>Fully employed referees, </a:t>
            </a:r>
            <a:r>
              <a:rPr lang="en-GB" dirty="0" err="1" smtClean="0"/>
              <a:t>ie</a:t>
            </a:r>
            <a:r>
              <a:rPr lang="en-GB" dirty="0" smtClean="0"/>
              <a:t> with a ‘day job’, could referee fewer submissions in favour of being more thorough with the tasks they do take 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308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In 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I think the </a:t>
            </a:r>
            <a:r>
              <a:rPr lang="en-GB" dirty="0" err="1" smtClean="0"/>
              <a:t>Acta</a:t>
            </a:r>
            <a:r>
              <a:rPr lang="en-GB" dirty="0" smtClean="0"/>
              <a:t> </a:t>
            </a:r>
            <a:r>
              <a:rPr lang="en-GB" dirty="0" err="1" smtClean="0"/>
              <a:t>Cryst</a:t>
            </a:r>
            <a:r>
              <a:rPr lang="en-GB" dirty="0" smtClean="0"/>
              <a:t> C way is much better than what we in MX have now from our journals</a:t>
            </a:r>
          </a:p>
          <a:p>
            <a:r>
              <a:rPr lang="en-GB" dirty="0" smtClean="0"/>
              <a:t>So, I commend that we should check everything as referees before we let our journals and database put the versions of record into stone!</a:t>
            </a:r>
          </a:p>
          <a:p>
            <a:r>
              <a:rPr lang="en-GB" dirty="0" smtClean="0"/>
              <a:t>Referees’ reports should be published not least so that readers can see how thorough the reports are and if the editor has overseen a proper implementation of the referees’ reports</a:t>
            </a:r>
            <a:endParaRPr lang="en-GB" dirty="0"/>
          </a:p>
        </p:txBody>
      </p:sp>
      <p:pic>
        <p:nvPicPr>
          <p:cNvPr id="5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041" r="808" b="80387"/>
          <a:stretch/>
        </p:blipFill>
        <p:spPr bwMode="auto">
          <a:xfrm>
            <a:off x="1763688" y="5805264"/>
            <a:ext cx="5950750" cy="73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36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tablet of ston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8"/>
          <a:stretch/>
        </p:blipFill>
        <p:spPr bwMode="auto">
          <a:xfrm>
            <a:off x="2555776" y="1684621"/>
            <a:ext cx="3177566" cy="325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86791" y="4941168"/>
            <a:ext cx="2720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i="1" dirty="0" smtClean="0">
                <a:solidFill>
                  <a:schemeClr val="accent1"/>
                </a:solidFill>
              </a:rPr>
              <a:t>Thankyou</a:t>
            </a:r>
            <a:endParaRPr lang="en-GB" sz="4000" b="1" i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1052736"/>
            <a:ext cx="54244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i="1" dirty="0" smtClean="0">
                <a:solidFill>
                  <a:schemeClr val="accent5"/>
                </a:solidFill>
              </a:rPr>
              <a:t>The version of record:-</a:t>
            </a:r>
            <a:endParaRPr lang="en-GB" sz="4400" b="1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89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i="1" dirty="0" err="1" smtClean="0"/>
              <a:t>IUCr</a:t>
            </a:r>
            <a:r>
              <a:rPr lang="en-GB" i="1" dirty="0" smtClean="0"/>
              <a:t> chemistry journals have followed the </a:t>
            </a:r>
            <a:r>
              <a:rPr lang="en-GB" b="1" i="1" dirty="0" smtClean="0"/>
              <a:t>exemplary practice of checking all three of the above </a:t>
            </a:r>
            <a:r>
              <a:rPr lang="en-GB" i="1" dirty="0" smtClean="0"/>
              <a:t>and are an inspiration to other fields of crystallography to follow their lead</a:t>
            </a:r>
            <a:endParaRPr lang="en-GB" i="1" dirty="0"/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rcRect t="21907" r="67673" b="21146"/>
          <a:stretch>
            <a:fillRect/>
          </a:stretch>
        </p:blipFill>
        <p:spPr bwMode="auto">
          <a:xfrm>
            <a:off x="3635896" y="4033466"/>
            <a:ext cx="2050256" cy="270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4721913"/>
            <a:ext cx="3084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Dr Madeleine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Helliwell</a:t>
            </a:r>
            <a:endParaRPr lang="en-GB" sz="24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Acta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Cryst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C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Coeditor</a:t>
            </a:r>
            <a:endParaRPr lang="en-GB" sz="24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2000-2004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2" descr="https://www.ecm2019.org/fileadmin/user_upload/k_ecm2019/images/sat3_figure_sm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6" t="4041" r="808" b="80387"/>
          <a:stretch/>
        </p:blipFill>
        <p:spPr bwMode="auto">
          <a:xfrm>
            <a:off x="1892628" y="260648"/>
            <a:ext cx="5343668" cy="65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25304" y="4365104"/>
            <a:ext cx="32238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EinC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IUCr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Journals 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1996-2005 everyday 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 could see Madeleine’s </a:t>
            </a:r>
          </a:p>
          <a:p>
            <a:r>
              <a:rPr lang="en-GB" sz="2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Acta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C editorial work </a:t>
            </a:r>
          </a:p>
          <a:p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on her submissions by</a:t>
            </a:r>
          </a:p>
          <a:p>
            <a:r>
              <a:rPr lang="en-GB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</a:t>
            </a:r>
            <a:r>
              <a:rPr lang="en-GB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uthors </a:t>
            </a:r>
          </a:p>
        </p:txBody>
      </p:sp>
    </p:spTree>
    <p:extLst>
      <p:ext uri="{BB962C8B-B14F-4D97-AF65-F5344CB8AC3E}">
        <p14:creationId xmlns:p14="http://schemas.microsoft.com/office/powerpoint/2010/main" val="24045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sz="3600" i="1" dirty="0" smtClean="0"/>
              <a:t>At </a:t>
            </a:r>
            <a:r>
              <a:rPr lang="en-GB" sz="3600" i="1" dirty="0" err="1" smtClean="0"/>
              <a:t>IUCr</a:t>
            </a:r>
            <a:r>
              <a:rPr lang="en-GB" sz="3600" i="1" dirty="0" smtClean="0"/>
              <a:t> Congress Geneva in 2002 as </a:t>
            </a:r>
            <a:r>
              <a:rPr lang="en-GB" sz="3600" i="1" dirty="0" err="1" smtClean="0"/>
              <a:t>EinC</a:t>
            </a:r>
            <a:r>
              <a:rPr lang="en-GB" sz="3600" i="1" dirty="0" smtClean="0"/>
              <a:t> </a:t>
            </a:r>
            <a:r>
              <a:rPr lang="en-GB" sz="3600" i="1" dirty="0" err="1" smtClean="0"/>
              <a:t>IUCr</a:t>
            </a:r>
            <a:r>
              <a:rPr lang="en-GB" sz="3600" i="1" dirty="0" smtClean="0"/>
              <a:t> Journals I proposed to the Open Commission on Biological Macromolecules that </a:t>
            </a:r>
            <a:r>
              <a:rPr lang="en-GB" sz="3600" i="1" dirty="0" err="1" smtClean="0"/>
              <a:t>Acta</a:t>
            </a:r>
            <a:r>
              <a:rPr lang="en-GB" sz="3600" i="1" dirty="0" smtClean="0"/>
              <a:t> </a:t>
            </a:r>
            <a:r>
              <a:rPr lang="en-GB" sz="3600" i="1" dirty="0" err="1" smtClean="0"/>
              <a:t>Cryst</a:t>
            </a:r>
            <a:r>
              <a:rPr lang="en-GB" sz="3600" i="1" dirty="0" smtClean="0"/>
              <a:t> D should adopt </a:t>
            </a:r>
            <a:r>
              <a:rPr lang="en-GB" sz="3600" i="1" dirty="0" err="1" smtClean="0"/>
              <a:t>Acta</a:t>
            </a:r>
            <a:r>
              <a:rPr lang="en-GB" sz="3600" i="1" dirty="0" smtClean="0"/>
              <a:t> </a:t>
            </a:r>
            <a:r>
              <a:rPr lang="en-GB" sz="3600" i="1" dirty="0" err="1" smtClean="0"/>
              <a:t>Cryst</a:t>
            </a:r>
            <a:r>
              <a:rPr lang="en-GB" sz="3600" i="1" dirty="0" smtClean="0"/>
              <a:t> C’s procedure of allowing editor and referees to see </a:t>
            </a:r>
            <a:br>
              <a:rPr lang="en-GB" sz="3600" i="1" dirty="0" smtClean="0"/>
            </a:br>
            <a:r>
              <a:rPr lang="en-GB" sz="4000" b="1" i="1" dirty="0" smtClean="0"/>
              <a:t>article with data with validation report</a:t>
            </a:r>
            <a:br>
              <a:rPr lang="en-GB" sz="4000" b="1" i="1" dirty="0" smtClean="0"/>
            </a:br>
            <a:r>
              <a:rPr lang="en-GB" b="1" i="1" dirty="0" smtClean="0"/>
              <a:t/>
            </a:r>
            <a:br>
              <a:rPr lang="en-GB" b="1" i="1" dirty="0" smtClean="0"/>
            </a:br>
            <a:r>
              <a:rPr lang="en-GB" b="1" i="1" dirty="0" smtClean="0"/>
              <a:t>This proposal was rejected by those present</a:t>
            </a:r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34572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53952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dirty="0" smtClean="0"/>
              <a:t>Later I realised, in my refereeing, why not insist on having from the authors, via the editor, the to-be-released PDB coordinates and structure factors as well as the PDB Validation Report and article?[1]</a:t>
            </a:r>
            <a:br>
              <a:rPr lang="en-GB" sz="2800" dirty="0" smtClean="0"/>
            </a:br>
            <a:r>
              <a:rPr lang="en-GB" sz="2800" dirty="0"/>
              <a:t/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4437112"/>
            <a:ext cx="8063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Helliwell</a:t>
            </a:r>
            <a:r>
              <a:rPr lang="en-GB" dirty="0" smtClean="0"/>
              <a:t>, J. R. (2018). Data science skills for referees: biological X-ray crystallography</a:t>
            </a:r>
          </a:p>
          <a:p>
            <a:r>
              <a:rPr lang="en-GB" i="1" dirty="0" smtClean="0"/>
              <a:t>			</a:t>
            </a:r>
            <a:r>
              <a:rPr lang="en-GB" i="1" dirty="0" err="1" smtClean="0"/>
              <a:t>Crystallogr</a:t>
            </a:r>
            <a:r>
              <a:rPr lang="en-GB" i="1" dirty="0" smtClean="0"/>
              <a:t>. Rev.</a:t>
            </a:r>
            <a:r>
              <a:rPr lang="en-GB" dirty="0" smtClean="0"/>
              <a:t> </a:t>
            </a:r>
            <a:r>
              <a:rPr lang="en-GB" b="1" dirty="0" smtClean="0"/>
              <a:t>24</a:t>
            </a:r>
            <a:r>
              <a:rPr lang="en-GB" dirty="0" smtClean="0"/>
              <a:t>, 263-272.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35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So, a referee’s rights for Open Data!</a:t>
            </a:r>
            <a:br>
              <a:rPr lang="en-GB" dirty="0" smtClean="0"/>
            </a:br>
            <a:r>
              <a:rPr lang="en-GB" sz="2700" i="1" dirty="0" smtClean="0"/>
              <a:t>Let me describe my experiences these last two years or so </a:t>
            </a:r>
            <a:endParaRPr lang="en-GB" sz="27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en-GB" dirty="0" smtClean="0"/>
              <a:t>How do I proceed in my refereeing?</a:t>
            </a:r>
          </a:p>
          <a:p>
            <a:r>
              <a:rPr lang="en-GB" dirty="0" smtClean="0"/>
              <a:t>Do all publishers cooperate?</a:t>
            </a:r>
          </a:p>
          <a:p>
            <a:r>
              <a:rPr lang="en-GB" dirty="0" smtClean="0"/>
              <a:t>Do my referee’s reports get published in this new era of Openness?</a:t>
            </a:r>
          </a:p>
          <a:p>
            <a:r>
              <a:rPr lang="en-GB" dirty="0" smtClean="0"/>
              <a:t>Is there a future for open data for referees? </a:t>
            </a:r>
            <a:r>
              <a:rPr lang="en-GB" dirty="0" err="1"/>
              <a:t>i</a:t>
            </a:r>
            <a:r>
              <a:rPr lang="en-GB" dirty="0" err="1" smtClean="0"/>
              <a:t>e</a:t>
            </a:r>
            <a:r>
              <a:rPr lang="en-GB" dirty="0" smtClean="0"/>
              <a:t> is it sustainable?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731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How do I proceed in my refereeing?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i="1" dirty="0" smtClean="0"/>
              <a:t>I follow what I describe in my </a:t>
            </a:r>
            <a:r>
              <a:rPr lang="en-GB" i="1" dirty="0" err="1" smtClean="0"/>
              <a:t>Cryst</a:t>
            </a:r>
            <a:r>
              <a:rPr lang="en-GB" i="1" dirty="0" smtClean="0"/>
              <a:t> Rev (2018) review:-</a:t>
            </a:r>
          </a:p>
          <a:p>
            <a:pPr lvl="1"/>
            <a:r>
              <a:rPr lang="en-GB" dirty="0" smtClean="0"/>
              <a:t>Comment on the submitted article</a:t>
            </a:r>
          </a:p>
          <a:p>
            <a:pPr lvl="1"/>
            <a:r>
              <a:rPr lang="en-GB" dirty="0" smtClean="0"/>
              <a:t>Comment on the PDB Validation Report, which is good for the general checks of the data and authors’ model</a:t>
            </a:r>
          </a:p>
          <a:p>
            <a:pPr lvl="1"/>
            <a:r>
              <a:rPr lang="en-GB" dirty="0" smtClean="0"/>
              <a:t>Calculate my own electron or nuclear density maps; I can then roam through the </a:t>
            </a:r>
            <a:r>
              <a:rPr lang="en-GB" b="1" dirty="0" smtClean="0"/>
              <a:t>whole unit cell (not just portions selected by the authors) </a:t>
            </a:r>
            <a:r>
              <a:rPr lang="en-GB" dirty="0" smtClean="0"/>
              <a:t>and</a:t>
            </a:r>
            <a:r>
              <a:rPr lang="en-GB" b="1" dirty="0" smtClean="0"/>
              <a:t> </a:t>
            </a:r>
            <a:r>
              <a:rPr lang="en-GB" dirty="0" smtClean="0"/>
              <a:t>at the </a:t>
            </a:r>
            <a:r>
              <a:rPr lang="en-GB" b="1" dirty="0" smtClean="0"/>
              <a:t>largest peaks of density that are </a:t>
            </a:r>
            <a:r>
              <a:rPr lang="en-GB" b="1" dirty="0" err="1" smtClean="0"/>
              <a:t>uninterpreted</a:t>
            </a:r>
            <a:r>
              <a:rPr lang="en-GB" dirty="0" smtClean="0"/>
              <a:t> by the authors in their model</a:t>
            </a:r>
          </a:p>
          <a:p>
            <a:pPr lvl="1"/>
            <a:r>
              <a:rPr lang="en-GB" dirty="0" smtClean="0"/>
              <a:t>I can calculate the anomalous difference density map if I wish</a:t>
            </a:r>
          </a:p>
          <a:p>
            <a:pPr lvl="1"/>
            <a:r>
              <a:rPr lang="en-GB" dirty="0" smtClean="0"/>
              <a:t>Check by eye the processed diffraction data file </a:t>
            </a:r>
            <a:r>
              <a:rPr lang="en-GB" dirty="0" err="1" smtClean="0"/>
              <a:t>eg</a:t>
            </a:r>
            <a:r>
              <a:rPr lang="en-GB" dirty="0" smtClean="0"/>
              <a:t> general details, zones of reflections to see if there are major regions of reflection intensities data incompleteness</a:t>
            </a:r>
          </a:p>
          <a:p>
            <a:pPr lvl="1"/>
            <a:r>
              <a:rPr lang="en-GB" dirty="0" smtClean="0"/>
              <a:t>Check by eye the coordinates file for any strangeness</a:t>
            </a:r>
          </a:p>
          <a:p>
            <a:pPr lvl="1"/>
            <a:r>
              <a:rPr lang="en-GB" dirty="0" smtClean="0"/>
              <a:t>Maybe request the authors to reprocess their raw diffraction data </a:t>
            </a:r>
            <a:r>
              <a:rPr lang="en-GB" dirty="0" err="1" smtClean="0"/>
              <a:t>eg</a:t>
            </a:r>
            <a:r>
              <a:rPr lang="en-GB" dirty="0" smtClean="0"/>
              <a:t> if &lt;I/</a:t>
            </a:r>
            <a:r>
              <a:rPr lang="el-GR" dirty="0" smtClean="0"/>
              <a:t>σ</a:t>
            </a:r>
            <a:r>
              <a:rPr lang="en-GB" dirty="0" smtClean="0"/>
              <a:t>(I)&gt; looks to be too large </a:t>
            </a:r>
            <a:r>
              <a:rPr lang="en-GB" dirty="0" err="1" smtClean="0"/>
              <a:t>ie</a:t>
            </a:r>
            <a:r>
              <a:rPr lang="en-GB" dirty="0" smtClean="0"/>
              <a:t> data in outer edges are </a:t>
            </a:r>
            <a:r>
              <a:rPr lang="en-GB" dirty="0" smtClean="0"/>
              <a:t>unused</a:t>
            </a:r>
          </a:p>
          <a:p>
            <a:pPr lvl="1"/>
            <a:r>
              <a:rPr lang="en-GB" dirty="0" smtClean="0"/>
              <a:t>Recommend “Deposit your raw diffraction images and quote the </a:t>
            </a:r>
            <a:r>
              <a:rPr lang="en-GB" dirty="0" err="1" smtClean="0"/>
              <a:t>doi</a:t>
            </a:r>
            <a:r>
              <a:rPr lang="en-GB" dirty="0" smtClean="0"/>
              <a:t> </a:t>
            </a:r>
            <a:r>
              <a:rPr lang="en-GB" smtClean="0"/>
              <a:t>in your paper” </a:t>
            </a:r>
            <a:r>
              <a:rPr lang="en-GB" dirty="0" smtClean="0"/>
              <a:t>as per the </a:t>
            </a:r>
            <a:r>
              <a:rPr lang="en-GB" dirty="0" err="1" smtClean="0"/>
              <a:t>IUCr</a:t>
            </a:r>
            <a:r>
              <a:rPr lang="en-GB" dirty="0" smtClean="0"/>
              <a:t> DDDWG Final Report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902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Do my referee’s reports get published in this new era of Openness?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Yes, so far just once, by Nature </a:t>
            </a:r>
            <a:r>
              <a:rPr lang="en-GB" dirty="0" err="1" smtClean="0"/>
              <a:t>Comms</a:t>
            </a:r>
            <a:r>
              <a:rPr lang="en-GB" dirty="0" smtClean="0"/>
              <a:t> 2018:- </a:t>
            </a:r>
          </a:p>
          <a:p>
            <a:pPr lvl="1"/>
            <a:r>
              <a:rPr lang="en-GB" sz="2000" dirty="0" smtClean="0">
                <a:hlinkClick r:id="rId2"/>
              </a:rPr>
              <a:t>https://static-content.springer.com/esm/art%3A10.1038%2Fs41467-018-06957-w/MediaObjects/41467_2018_6957_MOESM1_ESM.pdf</a:t>
            </a:r>
            <a:endParaRPr lang="en-GB" sz="2000" dirty="0" smtClean="0"/>
          </a:p>
          <a:p>
            <a:pPr lvl="1"/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1" t="16848" r="24730" b="16549"/>
          <a:stretch/>
        </p:blipFill>
        <p:spPr bwMode="auto">
          <a:xfrm>
            <a:off x="4538014" y="3645024"/>
            <a:ext cx="4535263" cy="303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9" t="21259" r="24500" b="43581"/>
          <a:stretch/>
        </p:blipFill>
        <p:spPr bwMode="auto">
          <a:xfrm>
            <a:off x="33986" y="3212977"/>
            <a:ext cx="4504028" cy="226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68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An anomalous difference density map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3" t="34420" r="27481" b="2746"/>
          <a:stretch/>
        </p:blipFill>
        <p:spPr bwMode="auto">
          <a:xfrm>
            <a:off x="3707904" y="1700808"/>
            <a:ext cx="5223588" cy="343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2" t="44513" r="29854" b="50126"/>
          <a:stretch/>
        </p:blipFill>
        <p:spPr bwMode="auto">
          <a:xfrm>
            <a:off x="172653" y="6061933"/>
            <a:ext cx="8971347" cy="51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5733256"/>
            <a:ext cx="25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Response from authors:-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433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Diffraction data completeness check; electron crystallography example </a:t>
            </a:r>
            <a:endParaRPr lang="en-GB" dirty="0"/>
          </a:p>
        </p:txBody>
      </p:sp>
      <p:pic>
        <p:nvPicPr>
          <p:cNvPr id="3" name="Picture 2"/>
          <p:cNvPicPr/>
          <p:nvPr/>
        </p:nvPicPr>
        <p:blipFill rotWithShape="1">
          <a:blip r:embed="rId2"/>
          <a:srcRect r="4529"/>
          <a:stretch/>
        </p:blipFill>
        <p:spPr bwMode="auto">
          <a:xfrm>
            <a:off x="251520" y="1556792"/>
            <a:ext cx="4032448" cy="2232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3"/>
          <a:srcRect r="4862"/>
          <a:stretch/>
        </p:blipFill>
        <p:spPr bwMode="auto">
          <a:xfrm>
            <a:off x="335682" y="4077072"/>
            <a:ext cx="3948286" cy="22577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/>
          <a:srcRect r="4862"/>
          <a:stretch/>
        </p:blipFill>
        <p:spPr bwMode="auto">
          <a:xfrm>
            <a:off x="4644008" y="1556792"/>
            <a:ext cx="4091165" cy="23915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4048" y="4941168"/>
            <a:ext cx="3259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Admittedly an extreme example!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27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709</Words>
  <Application>Microsoft Office PowerPoint</Application>
  <PresentationFormat>On-screen Show (4:3)</PresentationFormat>
  <Paragraphs>59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IUCr’s Committee on Data Workshop  Data Science Skills in Publishing  “Overview of the new opportunities in and a harmonisation of peer review of  ‘data with validation report with article narrative’ practices” </vt:lpstr>
      <vt:lpstr>IUCr chemistry journals have followed the exemplary practice of checking all three of the above and are an inspiration to other fields of crystallography to follow their lead</vt:lpstr>
      <vt:lpstr>At IUCr Congress Geneva in 2002 as EinC IUCr Journals I proposed to the Open Commission on Biological Macromolecules that Acta Cryst D should adopt Acta Cryst C’s procedure of allowing editor and referees to see  article with data with validation report  This proposal was rejected by those present</vt:lpstr>
      <vt:lpstr>Later I realised, in my refereeing, why not insist on having from the authors, via the editor, the to-be-released PDB coordinates and structure factors as well as the PDB Validation Report and article?[1]  </vt:lpstr>
      <vt:lpstr>So, a referee’s rights for Open Data! Let me describe my experiences these last two years or so </vt:lpstr>
      <vt:lpstr>How do I proceed in my refereeing? </vt:lpstr>
      <vt:lpstr>Do my referee’s reports get published in this new era of Openness? </vt:lpstr>
      <vt:lpstr>An anomalous difference density map</vt:lpstr>
      <vt:lpstr>Diffraction data completeness check; electron crystallography example </vt:lpstr>
      <vt:lpstr>Do all publishers cooperate? </vt:lpstr>
      <vt:lpstr>Is there a future for open data for referees? ie is it sustainable? </vt:lpstr>
      <vt:lpstr>In conclusion</vt:lpstr>
      <vt:lpstr>PowerPoint Presentation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mbdssjrh</dc:creator>
  <cp:lastModifiedBy>mbdssjrh</cp:lastModifiedBy>
  <cp:revision>14</cp:revision>
  <dcterms:created xsi:type="dcterms:W3CDTF">2019-07-07T06:59:50Z</dcterms:created>
  <dcterms:modified xsi:type="dcterms:W3CDTF">2019-08-16T08:36:09Z</dcterms:modified>
</cp:coreProperties>
</file>